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316" r:id="rId5"/>
    <p:sldId id="315" r:id="rId6"/>
    <p:sldId id="311" r:id="rId7"/>
    <p:sldId id="312" r:id="rId8"/>
    <p:sldId id="291" r:id="rId9"/>
    <p:sldId id="313" r:id="rId10"/>
    <p:sldId id="317" r:id="rId11"/>
    <p:sldId id="318" r:id="rId12"/>
    <p:sldId id="319" r:id="rId13"/>
    <p:sldId id="326" r:id="rId14"/>
    <p:sldId id="320" r:id="rId15"/>
    <p:sldId id="329" r:id="rId16"/>
    <p:sldId id="321" r:id="rId17"/>
    <p:sldId id="322" r:id="rId18"/>
    <p:sldId id="323" r:id="rId19"/>
    <p:sldId id="324" r:id="rId20"/>
    <p:sldId id="325" r:id="rId21"/>
    <p:sldId id="327" r:id="rId22"/>
    <p:sldId id="330" r:id="rId23"/>
    <p:sldId id="29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49"/>
    <p:restoredTop sz="87654"/>
  </p:normalViewPr>
  <p:slideViewPr>
    <p:cSldViewPr snapToGrid="0" snapToObjects="1">
      <p:cViewPr varScale="1">
        <p:scale>
          <a:sx n="97" d="100"/>
          <a:sy n="97" d="100"/>
        </p:scale>
        <p:origin x="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C5710-4257-804A-8F44-97FD7190F07F}" type="datetimeFigureOut">
              <a:rPr kumimoji="1" lang="ko-KR" altLang="en-US" smtClean="0"/>
              <a:t>2017. 5. 20.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DE0AA-FD31-3740-9936-8BF8F6CE20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0403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1AA4-6421-024A-830F-7B4E539EBFB0}" type="datetimeFigureOut">
              <a:rPr kumimoji="1" lang="ko-KR" altLang="en-US" smtClean="0"/>
              <a:t>2017. 5. 20.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6B4A-62B0-2D4C-B11C-40988B784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271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1AA4-6421-024A-830F-7B4E539EBFB0}" type="datetimeFigureOut">
              <a:rPr kumimoji="1" lang="ko-KR" altLang="en-US" smtClean="0"/>
              <a:t>2017. 5. 20.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6B4A-62B0-2D4C-B11C-40988B784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7167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1AA4-6421-024A-830F-7B4E539EBFB0}" type="datetimeFigureOut">
              <a:rPr kumimoji="1" lang="ko-KR" altLang="en-US" smtClean="0"/>
              <a:t>2017. 5. 20.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6B4A-62B0-2D4C-B11C-40988B784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126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1AA4-6421-024A-830F-7B4E539EBFB0}" type="datetimeFigureOut">
              <a:rPr kumimoji="1" lang="ko-KR" altLang="en-US" smtClean="0"/>
              <a:t>2017. 5. 20.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6B4A-62B0-2D4C-B11C-40988B784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05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1AA4-6421-024A-830F-7B4E539EBFB0}" type="datetimeFigureOut">
              <a:rPr kumimoji="1" lang="ko-KR" altLang="en-US" smtClean="0"/>
              <a:t>2017. 5. 20.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6B4A-62B0-2D4C-B11C-40988B784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2164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1AA4-6421-024A-830F-7B4E539EBFB0}" type="datetimeFigureOut">
              <a:rPr kumimoji="1" lang="ko-KR" altLang="en-US" smtClean="0"/>
              <a:t>2017. 5. 20.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6B4A-62B0-2D4C-B11C-40988B784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09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1AA4-6421-024A-830F-7B4E539EBFB0}" type="datetimeFigureOut">
              <a:rPr kumimoji="1" lang="ko-KR" altLang="en-US" smtClean="0"/>
              <a:t>2017. 5. 20.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6B4A-62B0-2D4C-B11C-40988B784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780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1AA4-6421-024A-830F-7B4E539EBFB0}" type="datetimeFigureOut">
              <a:rPr kumimoji="1" lang="ko-KR" altLang="en-US" smtClean="0"/>
              <a:t>2017. 5. 20.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6B4A-62B0-2D4C-B11C-40988B784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271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1AA4-6421-024A-830F-7B4E539EBFB0}" type="datetimeFigureOut">
              <a:rPr kumimoji="1" lang="ko-KR" altLang="en-US" smtClean="0"/>
              <a:t>2017. 5. 20.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6B4A-62B0-2D4C-B11C-40988B784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2829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1AA4-6421-024A-830F-7B4E539EBFB0}" type="datetimeFigureOut">
              <a:rPr kumimoji="1" lang="ko-KR" altLang="en-US" smtClean="0"/>
              <a:t>2017. 5. 20.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6B4A-62B0-2D4C-B11C-40988B784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2958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1AA4-6421-024A-830F-7B4E539EBFB0}" type="datetimeFigureOut">
              <a:rPr kumimoji="1" lang="ko-KR" altLang="en-US" smtClean="0"/>
              <a:t>2017. 5. 20.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6B4A-62B0-2D4C-B11C-40988B784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797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31AA4-6421-024A-830F-7B4E539EBFB0}" type="datetimeFigureOut">
              <a:rPr kumimoji="1" lang="ko-KR" altLang="en-US" smtClean="0"/>
              <a:t>2017. 5. 20.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A6B4A-62B0-2D4C-B11C-40988B784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391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249249"/>
            <a:ext cx="9144000" cy="1140250"/>
          </a:xfrm>
        </p:spPr>
        <p:txBody>
          <a:bodyPr/>
          <a:lstStyle/>
          <a:p>
            <a:r>
              <a:rPr kumimoji="1" lang="en-US" altLang="ko-KR" dirty="0" smtClean="0"/>
              <a:t>Concurrent Programming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2597486"/>
            <a:ext cx="9144000" cy="1655762"/>
          </a:xfrm>
        </p:spPr>
        <p:txBody>
          <a:bodyPr>
            <a:noAutofit/>
          </a:bodyPr>
          <a:lstStyle/>
          <a:p>
            <a:r>
              <a:rPr kumimoji="1" lang="en-US" altLang="ko-KR" dirty="0" smtClean="0"/>
              <a:t>Java </a:t>
            </a:r>
            <a:r>
              <a:rPr kumimoji="1" lang="ko-KR" altLang="en-US" dirty="0" smtClean="0"/>
              <a:t>스레드 다루기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자바카페 자바강의식 스터디</a:t>
            </a:r>
            <a:endParaRPr kumimoji="1" lang="en-US" altLang="ko-KR" dirty="0" smtClean="0"/>
          </a:p>
          <a:p>
            <a:r>
              <a:rPr kumimoji="1" lang="ko-KR" altLang="en-US" dirty="0" smtClean="0"/>
              <a:t>이정근 </a:t>
            </a:r>
            <a:r>
              <a:rPr kumimoji="1" lang="en-US" altLang="ko-KR" dirty="0" smtClean="0"/>
              <a:t>cjred77@gmail.com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1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48048" y="836352"/>
            <a:ext cx="567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스레드별로 인스턴스 한 개를 생성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ThreadLocal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사용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748047" y="4016319"/>
            <a:ext cx="29049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ThreadLocal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변수의 사용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total = 1001245</a:t>
            </a:r>
          </a:p>
          <a:p>
            <a:r>
              <a:rPr kumimoji="1" lang="en-US" altLang="ko-KR" dirty="0" err="1" smtClean="0"/>
              <a:t>amountDue</a:t>
            </a:r>
            <a:r>
              <a:rPr kumimoji="1" lang="en-US" altLang="ko-KR" dirty="0" smtClean="0"/>
              <a:t> = \1,001,245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748046" y="2247084"/>
            <a:ext cx="4778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 </a:t>
            </a:r>
            <a:r>
              <a:rPr kumimoji="1" lang="en-US" altLang="ko-KR" dirty="0" err="1" smtClean="0"/>
              <a:t>ThreadLocal.withInitial</a:t>
            </a:r>
            <a:r>
              <a:rPr kumimoji="1" lang="en-US" altLang="ko-KR" dirty="0" smtClean="0"/>
              <a:t>(</a:t>
            </a:r>
            <a:r>
              <a:rPr kumimoji="1" lang="mr-IN" altLang="ko-KR" dirty="0" smtClean="0"/>
              <a:t>…</a:t>
            </a:r>
            <a:r>
              <a:rPr kumimoji="1" lang="en-US" altLang="ko-KR" dirty="0" smtClean="0"/>
              <a:t>) : </a:t>
            </a:r>
          </a:p>
          <a:p>
            <a:r>
              <a:rPr kumimoji="1" lang="ko-KR" altLang="en-US" dirty="0" smtClean="0"/>
              <a:t>   초기값을 가지는 </a:t>
            </a:r>
            <a:r>
              <a:rPr kumimoji="1" lang="en-US" altLang="ko-KR" dirty="0" err="1" smtClean="0"/>
              <a:t>ThreadLocal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변수를 생성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47" y="1205684"/>
            <a:ext cx="7785100" cy="1041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47" y="3288484"/>
            <a:ext cx="7785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6"/>
          <p:cNvSpPr txBox="1">
            <a:spLocks/>
          </p:cNvSpPr>
          <p:nvPr/>
        </p:nvSpPr>
        <p:spPr>
          <a:xfrm>
            <a:off x="838200" y="811662"/>
            <a:ext cx="10515600" cy="53553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 smtClean="0"/>
              <a:t>2.6.</a:t>
            </a:r>
            <a:r>
              <a:rPr lang="ko-KR" altLang="en-US" sz="2400" dirty="0" smtClean="0"/>
              <a:t> 데몬</a:t>
            </a:r>
            <a:r>
              <a:rPr lang="en-US" altLang="ko-KR" sz="2400" dirty="0" smtClean="0"/>
              <a:t>(daemon) </a:t>
            </a:r>
            <a:r>
              <a:rPr lang="ko-KR" altLang="en-US" sz="2400" dirty="0" smtClean="0"/>
              <a:t>스레드</a:t>
            </a:r>
            <a:endParaRPr lang="en-US" altLang="ko-KR" sz="2400" dirty="0" smtClean="0"/>
          </a:p>
        </p:txBody>
      </p:sp>
      <p:sp>
        <p:nvSpPr>
          <p:cNvPr id="12" name="내용 개체 틀 6"/>
          <p:cNvSpPr>
            <a:spLocks noGrp="1"/>
          </p:cNvSpPr>
          <p:nvPr>
            <p:ph idx="1"/>
          </p:nvPr>
        </p:nvSpPr>
        <p:spPr>
          <a:xfrm>
            <a:off x="838200" y="1862348"/>
            <a:ext cx="10515600" cy="11564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/>
              <a:t>데몬스레드가 아닌 다른 일반 스레드의 작업을 돕는 보조적인 역할을 수행</a:t>
            </a:r>
            <a:endParaRPr lang="en-US" altLang="ko-KR" sz="2000" dirty="0" smtClean="0"/>
          </a:p>
          <a:p>
            <a:pPr>
              <a:lnSpc>
                <a:spcPct val="120000"/>
              </a:lnSpc>
            </a:pPr>
            <a:r>
              <a:rPr lang="ko-KR" altLang="en-US" sz="2000" dirty="0" smtClean="0"/>
              <a:t>일반스레드가 모두 종료되면 데몬 스레드는 강제적으로 자동 종료</a:t>
            </a:r>
            <a:endParaRPr lang="en-US" altLang="ko-KR" sz="2000" dirty="0" smtClean="0"/>
          </a:p>
          <a:p>
            <a:pPr>
              <a:lnSpc>
                <a:spcPct val="120000"/>
              </a:lnSpc>
            </a:pPr>
            <a:r>
              <a:rPr lang="ko-KR" altLang="en-US" sz="2000" dirty="0" smtClean="0"/>
              <a:t>예를 들어 가지비 컬렉터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워드 프로세서의 자동 저장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화면 자동 갱신 등</a:t>
            </a:r>
            <a:endParaRPr lang="en-US" altLang="ko-KR" sz="2000" dirty="0" smtClean="0"/>
          </a:p>
          <a:p>
            <a:pPr>
              <a:lnSpc>
                <a:spcPct val="120000"/>
              </a:lnSpc>
            </a:pPr>
            <a:r>
              <a:rPr lang="ko-KR" altLang="en-US" sz="2000" dirty="0" smtClean="0"/>
              <a:t>스레드를 생성한 다음 실행전에 </a:t>
            </a:r>
            <a:r>
              <a:rPr lang="en-US" altLang="ko-KR" sz="2000" dirty="0" err="1" smtClean="0"/>
              <a:t>setDaemon</a:t>
            </a:r>
            <a:r>
              <a:rPr lang="en-US" altLang="ko-KR" sz="2000" dirty="0" smtClean="0"/>
              <a:t>(true)</a:t>
            </a:r>
            <a:r>
              <a:rPr lang="ko-KR" altLang="en-US" sz="2000" dirty="0" smtClean="0"/>
              <a:t>를 호출</a:t>
            </a:r>
            <a:endParaRPr lang="en-US" altLang="ko-KR" sz="2000" dirty="0" smtClean="0"/>
          </a:p>
          <a:p>
            <a:pPr>
              <a:lnSpc>
                <a:spcPct val="120000"/>
              </a:lnSpc>
            </a:pP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99337"/>
            <a:ext cx="77216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0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</a:t>
            </a:r>
            <a:r>
              <a:rPr lang="ko-KR" altLang="en-US" b="1" dirty="0" smtClean="0"/>
              <a:t> 병행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태스크</a:t>
            </a:r>
            <a:endParaRPr kumimoji="1" lang="ko-KR" altLang="en-US" b="1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38200" y="1573272"/>
            <a:ext cx="10515600" cy="245538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스레드의 용도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sz="2000" dirty="0" smtClean="0"/>
              <a:t>서버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클라언트 관계에서 클라이언트의 요청을 처리</a:t>
            </a:r>
            <a:endParaRPr lang="en-US" altLang="ko-KR" sz="2000" dirty="0" smtClean="0"/>
          </a:p>
          <a:p>
            <a:pPr lvl="1">
              <a:lnSpc>
                <a:spcPct val="120000"/>
              </a:lnSpc>
            </a:pPr>
            <a:r>
              <a:rPr lang="ko-KR" altLang="en-US" sz="2000" dirty="0" smtClean="0"/>
              <a:t>복잡하고 다량의 데이터를 분산처리</a:t>
            </a:r>
            <a:endParaRPr lang="en-US" altLang="ko-KR" sz="2000" dirty="0" smtClean="0"/>
          </a:p>
          <a:p>
            <a:pPr lvl="1">
              <a:lnSpc>
                <a:spcPct val="120000"/>
              </a:lnSpc>
            </a:pPr>
            <a:r>
              <a:rPr lang="ko-KR" altLang="en-US" sz="2000" dirty="0" smtClean="0"/>
              <a:t>주기적인 간단한 백그라운드 작업처리</a:t>
            </a:r>
            <a:endParaRPr lang="en-US" altLang="ko-KR" sz="2000" dirty="0" smtClean="0"/>
          </a:p>
          <a:p>
            <a:pPr lvl="1">
              <a:lnSpc>
                <a:spcPct val="120000"/>
              </a:lnSpc>
            </a:pPr>
            <a:r>
              <a:rPr lang="mr-IN" altLang="ko-KR" dirty="0" smtClean="0"/>
              <a:t>…</a:t>
            </a:r>
            <a:endParaRPr lang="en-US" altLang="ko-KR" dirty="0" smtClean="0"/>
          </a:p>
        </p:txBody>
      </p:sp>
      <p:sp>
        <p:nvSpPr>
          <p:cNvPr id="4" name="TextBox 1"/>
          <p:cNvSpPr txBox="1"/>
          <p:nvPr/>
        </p:nvSpPr>
        <p:spPr>
          <a:xfrm>
            <a:off x="838200" y="4028661"/>
            <a:ext cx="9943756" cy="20389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sz="2000" dirty="0" smtClean="0"/>
              <a:t>짧은 시간동안만 실행되는 태스트</a:t>
            </a:r>
            <a:r>
              <a:rPr kumimoji="1" lang="en-US" altLang="ko-KR" sz="2000" dirty="0" smtClean="0"/>
              <a:t>(task)</a:t>
            </a:r>
            <a:r>
              <a:rPr kumimoji="1" lang="ko-KR" altLang="en-US" sz="2000" dirty="0" smtClean="0"/>
              <a:t>에서 일일히 스레드 생성해서 사용하는 것은 스레드의 생성과 소멸 시간의 낭비로서 비효율적이다</a:t>
            </a:r>
            <a:r>
              <a:rPr kumimoji="1" lang="en-US" altLang="ko-KR" sz="2000" dirty="0" smtClean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 smtClean="0"/>
              <a:t>강도 높은 계산을 수행하는 태스크일때 태스크별로 스레드를 사용하는 대신</a:t>
            </a:r>
            <a:r>
              <a:rPr kumimoji="1" lang="en-US" altLang="ko-KR" sz="2000" dirty="0" smtClean="0"/>
              <a:t>,</a:t>
            </a:r>
            <a:r>
              <a:rPr kumimoji="1" lang="ko-KR" altLang="en-US" sz="2000" dirty="0" smtClean="0"/>
              <a:t> 프로세서별로 스레드를 하나씩 사용해서 스레드 사이에서 스위칭</a:t>
            </a:r>
            <a:r>
              <a:rPr kumimoji="1" lang="en-US" altLang="ko-KR" sz="2000" dirty="0" smtClean="0"/>
              <a:t>(switching) </a:t>
            </a:r>
            <a:r>
              <a:rPr kumimoji="1" lang="ko-KR" altLang="en-US" sz="2000" dirty="0" smtClean="0"/>
              <a:t>하는 오버헤드를 피하는 게 좋다</a:t>
            </a:r>
            <a:r>
              <a:rPr kumimoji="1" lang="en-US" altLang="ko-KR" sz="2000" dirty="0" smtClean="0"/>
              <a:t>.(</a:t>
            </a:r>
            <a:r>
              <a:rPr kumimoji="1" lang="ko-KR" altLang="en-US" sz="2000" dirty="0" smtClean="0"/>
              <a:t>병렬 프로그래밍</a:t>
            </a:r>
            <a:r>
              <a:rPr kumimoji="1" lang="en-US" altLang="ko-KR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297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08" y="598221"/>
            <a:ext cx="10213839" cy="3501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dirty="0"/>
              <a:t>자바 병행성 라이브러리</a:t>
            </a:r>
            <a:r>
              <a:rPr kumimoji="1" lang="en-US" altLang="ko-KR" sz="2000" dirty="0"/>
              <a:t>(</a:t>
            </a:r>
            <a:r>
              <a:rPr kumimoji="1" lang="en-US" altLang="ko-KR" sz="2000" dirty="0" err="1"/>
              <a:t>java.util.concurrent</a:t>
            </a:r>
            <a:r>
              <a:rPr kumimoji="1" lang="en-US" altLang="ko-KR" sz="2000" dirty="0"/>
              <a:t>) </a:t>
            </a:r>
            <a:r>
              <a:rPr kumimoji="1" lang="ko-KR" altLang="en-US" sz="2000" dirty="0" smtClean="0"/>
              <a:t>의 </a:t>
            </a:r>
            <a:r>
              <a:rPr lang="en-US" altLang="ko-KR" sz="2000" dirty="0" smtClean="0"/>
              <a:t>Executor </a:t>
            </a:r>
            <a:r>
              <a:rPr lang="ko-KR" altLang="en-US" sz="2000" dirty="0" smtClean="0"/>
              <a:t>는 다음과 같은 특징을 지닌다</a:t>
            </a:r>
            <a:r>
              <a:rPr lang="en-US" altLang="ko-KR" sz="2000" dirty="0" smtClean="0"/>
              <a:t>.</a:t>
            </a: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ko-KR" sz="2000" dirty="0" smtClean="0"/>
              <a:t>JAVA 5</a:t>
            </a:r>
            <a:r>
              <a:rPr lang="ko-KR" altLang="en-US" sz="2000" dirty="0" smtClean="0"/>
              <a:t>에서 처음 도입</a:t>
            </a:r>
            <a:r>
              <a:rPr lang="en-US" altLang="ko-KR" sz="2000" dirty="0" smtClean="0"/>
              <a:t> </a:t>
            </a: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ko-KR" altLang="en-US" sz="2000" dirty="0" smtClean="0"/>
              <a:t>스레드 </a:t>
            </a:r>
            <a:r>
              <a:rPr lang="ko-KR" altLang="en-US" sz="2000" dirty="0"/>
              <a:t>풀을 </a:t>
            </a:r>
            <a:r>
              <a:rPr lang="ko-KR" altLang="en-US" sz="2000" dirty="0" smtClean="0"/>
              <a:t>사용</a:t>
            </a:r>
            <a:endParaRPr lang="ko-KR" altLang="en-US" sz="2000" dirty="0"/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ko-KR" altLang="en-US" sz="2000" dirty="0"/>
              <a:t>무거운 스레드는 미리 할당 가능</a:t>
            </a: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ko-KR" altLang="en-US" sz="2000" dirty="0" smtClean="0"/>
              <a:t>태스크와 </a:t>
            </a:r>
            <a:r>
              <a:rPr lang="ko-KR" altLang="en-US" sz="2000" dirty="0"/>
              <a:t>스레드를 생성하고 관리하는 것을 분리</a:t>
            </a: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ko-KR" altLang="en-US" sz="2000" dirty="0" smtClean="0"/>
              <a:t>스레드 </a:t>
            </a:r>
            <a:r>
              <a:rPr lang="ko-KR" altLang="en-US" sz="2000" dirty="0"/>
              <a:t>풀안의 스레드는 한번에 하나씩 여러 태스크를 실행</a:t>
            </a: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ko-KR" altLang="en-US" sz="2000" dirty="0"/>
              <a:t>태스크 큐를 이용해 태스크를 관리</a:t>
            </a: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ko-KR" sz="2000" dirty="0" err="1"/>
              <a:t>ExecutorService</a:t>
            </a:r>
            <a:r>
              <a:rPr lang="en-US" altLang="ko-KR" sz="2000" dirty="0"/>
              <a:t> </a:t>
            </a:r>
            <a:r>
              <a:rPr lang="ko-KR" altLang="en-US" sz="2000" dirty="0"/>
              <a:t>를 더이상 필요 없으면 중지</a:t>
            </a: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ko-KR" sz="2000" dirty="0" err="1"/>
              <a:t>ExecutorService</a:t>
            </a:r>
            <a:r>
              <a:rPr lang="ko-KR" altLang="en-US" sz="2000" dirty="0"/>
              <a:t>가 멈추면 모든 스레드도 중지</a:t>
            </a:r>
          </a:p>
          <a:p>
            <a:pPr>
              <a:lnSpc>
                <a:spcPct val="200000"/>
              </a:lnSpc>
            </a:pPr>
            <a:r>
              <a:rPr lang="ko-KR" altLang="en-US" sz="2000" dirty="0"/>
              <a:t/>
            </a:r>
            <a:br>
              <a:rPr lang="ko-KR" altLang="en-US" sz="2000" dirty="0"/>
            </a:b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293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1701699"/>
            <a:ext cx="10515600" cy="27642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en-US" altLang="ko-KR" sz="2000" dirty="0" smtClean="0"/>
              <a:t>Executor </a:t>
            </a:r>
            <a:r>
              <a:rPr kumimoji="1" lang="ko-KR" altLang="en-US" sz="2000" dirty="0" smtClean="0"/>
              <a:t>인터페이스 </a:t>
            </a:r>
            <a:r>
              <a:rPr kumimoji="1" lang="en-US" altLang="ko-KR" sz="2000" dirty="0" smtClean="0"/>
              <a:t>:</a:t>
            </a:r>
            <a:r>
              <a:rPr kumimoji="1" lang="ko-KR" altLang="en-US" sz="2000" dirty="0" smtClean="0"/>
              <a:t> 태스크와 스레드를 분리하고 실행을 담당</a:t>
            </a:r>
            <a:endParaRPr kumimoji="1" lang="en-US" altLang="ko-KR" sz="2000" dirty="0" smtClean="0"/>
          </a:p>
          <a:p>
            <a:endParaRPr kumimoji="1" lang="en-US" altLang="ko-KR" sz="2000" dirty="0"/>
          </a:p>
          <a:p>
            <a:r>
              <a:rPr kumimoji="1" lang="en-US" altLang="ko-KR" sz="2000" dirty="0" err="1" smtClean="0"/>
              <a:t>ExecutorService</a:t>
            </a:r>
            <a:r>
              <a:rPr kumimoji="1" lang="en-US" altLang="ko-KR" sz="2000" dirty="0" smtClean="0"/>
              <a:t> </a:t>
            </a:r>
            <a:r>
              <a:rPr kumimoji="1" lang="ko-KR" altLang="en-US" sz="2000" dirty="0" smtClean="0"/>
              <a:t>인터페이스 </a:t>
            </a:r>
            <a:r>
              <a:rPr kumimoji="1" lang="en-US" altLang="ko-KR" sz="2000" dirty="0" smtClean="0"/>
              <a:t>:</a:t>
            </a:r>
            <a:r>
              <a:rPr kumimoji="1" lang="ko-KR" altLang="en-US" sz="2000" dirty="0" smtClean="0"/>
              <a:t> </a:t>
            </a:r>
            <a:r>
              <a:rPr kumimoji="1" lang="en-US" altLang="ko-KR" sz="2000" dirty="0" smtClean="0"/>
              <a:t>Executor </a:t>
            </a:r>
            <a:r>
              <a:rPr kumimoji="1" lang="ko-KR" altLang="en-US" sz="2000" dirty="0" smtClean="0"/>
              <a:t>인터페이스를 확장하여 라이프 사이클을 제어</a:t>
            </a:r>
            <a:endParaRPr kumimoji="1" lang="en-US" altLang="ko-KR" sz="2000" dirty="0" smtClean="0"/>
          </a:p>
          <a:p>
            <a:endParaRPr kumimoji="1" lang="en-US" altLang="ko-KR" sz="2000" dirty="0"/>
          </a:p>
          <a:p>
            <a:r>
              <a:rPr kumimoji="1" lang="en-US" altLang="ko-KR" sz="2000" dirty="0" smtClean="0"/>
              <a:t>Executors </a:t>
            </a:r>
            <a:r>
              <a:rPr kumimoji="1" lang="ko-KR" altLang="en-US" sz="2000" dirty="0" smtClean="0"/>
              <a:t>클래스 </a:t>
            </a:r>
            <a:r>
              <a:rPr kumimoji="1" lang="en-US" altLang="ko-KR" sz="2000" dirty="0" smtClean="0"/>
              <a:t>:</a:t>
            </a:r>
            <a:r>
              <a:rPr kumimoji="1" lang="ko-KR" altLang="en-US" sz="2000" dirty="0" smtClean="0"/>
              <a:t> 다양한 </a:t>
            </a:r>
            <a:r>
              <a:rPr kumimoji="1" lang="en-US" altLang="ko-KR" sz="2000" dirty="0" smtClean="0"/>
              <a:t>executor </a:t>
            </a:r>
            <a:r>
              <a:rPr kumimoji="1" lang="ko-KR" altLang="en-US" sz="2000" dirty="0" smtClean="0"/>
              <a:t>서비스의 인스턴스를 생성하는 </a:t>
            </a:r>
            <a:r>
              <a:rPr kumimoji="1" lang="en-US" altLang="ko-KR" sz="2000" dirty="0" smtClean="0"/>
              <a:t>Factory </a:t>
            </a:r>
            <a:r>
              <a:rPr kumimoji="1" lang="ko-KR" altLang="en-US" sz="2000" dirty="0" smtClean="0"/>
              <a:t>클래스</a:t>
            </a:r>
            <a:endParaRPr kumimoji="1" lang="en-US" altLang="ko-KR" sz="2000" dirty="0" smtClean="0"/>
          </a:p>
          <a:p>
            <a:endParaRPr kumimoji="1" lang="en-US" altLang="ko-KR" sz="2000" dirty="0"/>
          </a:p>
          <a:p>
            <a:r>
              <a:rPr kumimoji="1" lang="en-US" altLang="ko-KR" sz="2000" dirty="0" smtClean="0"/>
              <a:t>Future </a:t>
            </a:r>
            <a:r>
              <a:rPr kumimoji="1" lang="ko-KR" altLang="en-US" sz="2000" dirty="0" smtClean="0"/>
              <a:t>인터페이스 </a:t>
            </a:r>
            <a:r>
              <a:rPr kumimoji="1" lang="en-US" altLang="ko-KR" sz="2000" dirty="0" smtClean="0"/>
              <a:t>:</a:t>
            </a:r>
            <a:r>
              <a:rPr kumimoji="1" lang="ko-KR" altLang="en-US" sz="2000" dirty="0" smtClean="0"/>
              <a:t> 태스크가 중지되었는지 아닌지를 확인하거나 태스크로부터 응답 획득 </a:t>
            </a:r>
            <a:endParaRPr kumimoji="1" lang="ko-KR" altLang="en-US" sz="2000" dirty="0"/>
          </a:p>
        </p:txBody>
      </p:sp>
      <p:sp>
        <p:nvSpPr>
          <p:cNvPr id="5" name="내용 개체 틀 6"/>
          <p:cNvSpPr txBox="1">
            <a:spLocks/>
          </p:cNvSpPr>
          <p:nvPr/>
        </p:nvSpPr>
        <p:spPr>
          <a:xfrm>
            <a:off x="838200" y="811662"/>
            <a:ext cx="10515600" cy="53553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 smtClean="0"/>
              <a:t>3.1.</a:t>
            </a:r>
            <a:r>
              <a:rPr lang="ko-KR" altLang="en-US" sz="2400" dirty="0" smtClean="0"/>
              <a:t> 주요 클래스와 인터페이스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26162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1701699"/>
            <a:ext cx="9943756" cy="12861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sz="2000" dirty="0" smtClean="0"/>
              <a:t>실행자</a:t>
            </a:r>
            <a:r>
              <a:rPr kumimoji="1" lang="en-US" altLang="ko-KR" sz="2000" dirty="0" smtClean="0"/>
              <a:t>(executor)</a:t>
            </a:r>
            <a:r>
              <a:rPr kumimoji="1" lang="ko-KR" altLang="en-US" sz="2000" dirty="0" smtClean="0"/>
              <a:t>는 테스크를 수행할 스레드를 선택해서 태스크를 실행한다</a:t>
            </a:r>
            <a:r>
              <a:rPr kumimoji="1" lang="en-US" altLang="ko-KR" sz="2000" dirty="0" smtClean="0"/>
              <a:t>.</a:t>
            </a:r>
            <a:r>
              <a:rPr kumimoji="1" lang="ko-KR" altLang="en-US" sz="2000" dirty="0" smtClean="0"/>
              <a:t> </a:t>
            </a:r>
            <a:endParaRPr kumimoji="1"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6143"/>
            <a:ext cx="7696200" cy="1143000"/>
          </a:xfrm>
          <a:prstGeom prst="rect">
            <a:avLst/>
          </a:prstGeom>
        </p:spPr>
      </p:pic>
      <p:sp>
        <p:nvSpPr>
          <p:cNvPr id="5" name="내용 개체 틀 6"/>
          <p:cNvSpPr txBox="1">
            <a:spLocks/>
          </p:cNvSpPr>
          <p:nvPr/>
        </p:nvSpPr>
        <p:spPr>
          <a:xfrm>
            <a:off x="838200" y="811662"/>
            <a:ext cx="10515600" cy="53553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 smtClean="0"/>
              <a:t>3.2.</a:t>
            </a:r>
            <a:r>
              <a:rPr lang="ko-KR" altLang="en-US" sz="2400" dirty="0" smtClean="0"/>
              <a:t> 태스크 실행하기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65" y="4193067"/>
            <a:ext cx="7747000" cy="647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14522"/>
            <a:ext cx="7772400" cy="673100"/>
          </a:xfrm>
          <a:prstGeom prst="rect">
            <a:avLst/>
          </a:prstGeom>
        </p:spPr>
      </p:pic>
      <p:sp>
        <p:nvSpPr>
          <p:cNvPr id="7" name="TextBox 1"/>
          <p:cNvSpPr txBox="1"/>
          <p:nvPr/>
        </p:nvSpPr>
        <p:spPr>
          <a:xfrm>
            <a:off x="808865" y="3873817"/>
            <a:ext cx="9943756" cy="4406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sz="2000" dirty="0" smtClean="0"/>
              <a:t>유동적으로 스레드를 생성하는 스레드풀을 사용하는 실행자</a:t>
            </a:r>
            <a:endParaRPr kumimoji="1" lang="ko-KR" altLang="en-US" sz="2000" dirty="0"/>
          </a:p>
        </p:txBody>
      </p:sp>
      <p:sp>
        <p:nvSpPr>
          <p:cNvPr id="8" name="TextBox 1"/>
          <p:cNvSpPr txBox="1"/>
          <p:nvPr/>
        </p:nvSpPr>
        <p:spPr>
          <a:xfrm>
            <a:off x="808865" y="5200343"/>
            <a:ext cx="9943756" cy="4406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sz="2000" dirty="0" smtClean="0"/>
              <a:t>고정된 크기의 스레드를 생성하는 스레드풀을 사용하는 실행자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7219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36" y="492527"/>
            <a:ext cx="7835900" cy="45593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448" y="1890153"/>
            <a:ext cx="27940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1701700"/>
            <a:ext cx="9943756" cy="5096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en-US" altLang="ko-KR" sz="2000" dirty="0" smtClean="0"/>
              <a:t>Callable </a:t>
            </a:r>
            <a:r>
              <a:rPr kumimoji="1" lang="ko-KR" altLang="en-US" sz="2000" dirty="0" smtClean="0"/>
              <a:t>인터페이스</a:t>
            </a:r>
            <a:endParaRPr kumimoji="1" lang="ko-KR" altLang="en-US" sz="2000" dirty="0"/>
          </a:p>
        </p:txBody>
      </p:sp>
      <p:sp>
        <p:nvSpPr>
          <p:cNvPr id="5" name="내용 개체 틀 6"/>
          <p:cNvSpPr txBox="1">
            <a:spLocks/>
          </p:cNvSpPr>
          <p:nvPr/>
        </p:nvSpPr>
        <p:spPr>
          <a:xfrm>
            <a:off x="838200" y="811662"/>
            <a:ext cx="10515600" cy="53553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 smtClean="0"/>
              <a:t>3.3.</a:t>
            </a:r>
            <a:r>
              <a:rPr lang="ko-KR" altLang="en-US" sz="2400" dirty="0" smtClean="0"/>
              <a:t> 퓨처와 실행자 서비스</a:t>
            </a:r>
            <a:endParaRPr lang="en-US" altLang="ko-KR" sz="2400" dirty="0" smtClean="0"/>
          </a:p>
        </p:txBody>
      </p:sp>
      <p:sp>
        <p:nvSpPr>
          <p:cNvPr id="7" name="TextBox 1"/>
          <p:cNvSpPr txBox="1"/>
          <p:nvPr/>
        </p:nvSpPr>
        <p:spPr>
          <a:xfrm>
            <a:off x="851452" y="3371264"/>
            <a:ext cx="9697278" cy="1081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ko-KR" sz="2000" dirty="0" smtClean="0"/>
              <a:t>Callable </a:t>
            </a:r>
            <a:r>
              <a:rPr kumimoji="1" lang="ko-KR" altLang="en-US" sz="2000" dirty="0" smtClean="0"/>
              <a:t>인터페이스의 </a:t>
            </a:r>
            <a:r>
              <a:rPr kumimoji="1" lang="en-US" altLang="ko-KR" sz="2000" dirty="0" smtClean="0"/>
              <a:t>call </a:t>
            </a:r>
            <a:r>
              <a:rPr kumimoji="1" lang="ko-KR" altLang="en-US" sz="2000" dirty="0" smtClean="0"/>
              <a:t>메서드는 </a:t>
            </a:r>
            <a:r>
              <a:rPr kumimoji="1" lang="en-US" altLang="ko-KR" sz="2000" dirty="0" smtClean="0"/>
              <a:t>Runnable </a:t>
            </a:r>
            <a:r>
              <a:rPr kumimoji="1" lang="ko-KR" altLang="en-US" sz="2000" dirty="0" smtClean="0"/>
              <a:t>인터페이스의 </a:t>
            </a:r>
            <a:r>
              <a:rPr kumimoji="1" lang="en-US" altLang="ko-KR" sz="2000" dirty="0" smtClean="0"/>
              <a:t>run </a:t>
            </a:r>
            <a:r>
              <a:rPr kumimoji="1" lang="ko-KR" altLang="en-US" sz="2000" dirty="0" smtClean="0"/>
              <a:t>메서드와 달리 값을 리턴한다</a:t>
            </a:r>
            <a:r>
              <a:rPr kumimoji="1" lang="en-US" altLang="ko-KR" sz="20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ko-KR" sz="2000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ko-KR" altLang="en-US" sz="2000" dirty="0" smtClean="0"/>
              <a:t>임의의 예외를 던질 수도 있다</a:t>
            </a:r>
            <a:r>
              <a:rPr kumimoji="1" lang="en-US" altLang="ko-KR" sz="2000" dirty="0" smtClean="0"/>
              <a:t>.</a:t>
            </a:r>
          </a:p>
          <a:p>
            <a:endParaRPr kumimoji="1" lang="ko-KR" altLang="en-US" sz="2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6478"/>
            <a:ext cx="79248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8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946341"/>
            <a:ext cx="9943756" cy="17438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en-US" altLang="ko-KR" sz="2000" dirty="0" smtClean="0"/>
              <a:t>Callable</a:t>
            </a:r>
            <a:r>
              <a:rPr kumimoji="1" lang="ko-KR" altLang="en-US" sz="2000" dirty="0" smtClean="0"/>
              <a:t>을 실행하려면 </a:t>
            </a:r>
            <a:r>
              <a:rPr kumimoji="1" lang="en-US" altLang="ko-KR" sz="2000" dirty="0" err="1" smtClean="0"/>
              <a:t>ExecutorService</a:t>
            </a:r>
            <a:r>
              <a:rPr kumimoji="1" lang="en-US" altLang="ko-KR" sz="2000" dirty="0" smtClean="0"/>
              <a:t> </a:t>
            </a:r>
            <a:r>
              <a:rPr kumimoji="1" lang="ko-KR" altLang="en-US" sz="2000" dirty="0" smtClean="0"/>
              <a:t>인터페이스의 인스턴스가 필요하다</a:t>
            </a:r>
            <a:r>
              <a:rPr kumimoji="1" lang="en-US" altLang="ko-KR" sz="2000" dirty="0" smtClean="0"/>
              <a:t>.</a:t>
            </a:r>
          </a:p>
          <a:p>
            <a:endParaRPr kumimoji="1" lang="en-US" altLang="ko-KR" sz="2000" dirty="0" smtClean="0"/>
          </a:p>
          <a:p>
            <a:r>
              <a:rPr kumimoji="1" lang="en-US" altLang="ko-KR" sz="2000" dirty="0" smtClean="0"/>
              <a:t>Executors </a:t>
            </a:r>
            <a:r>
              <a:rPr kumimoji="1" lang="ko-KR" altLang="en-US" sz="2000" dirty="0" smtClean="0"/>
              <a:t>클래스의 </a:t>
            </a:r>
            <a:r>
              <a:rPr kumimoji="1" lang="en-US" altLang="ko-KR" sz="2000" dirty="0" err="1" smtClean="0"/>
              <a:t>newCachedThreadPool</a:t>
            </a:r>
            <a:r>
              <a:rPr kumimoji="1" lang="en-US" altLang="ko-KR" sz="2000" dirty="0" smtClean="0"/>
              <a:t> </a:t>
            </a:r>
            <a:r>
              <a:rPr kumimoji="1" lang="ko-KR" altLang="en-US" sz="2000" dirty="0" smtClean="0"/>
              <a:t>과 </a:t>
            </a:r>
            <a:r>
              <a:rPr kumimoji="1" lang="en-US" altLang="ko-KR" sz="2000" dirty="0" err="1" smtClean="0"/>
              <a:t>newFixedThreadPool</a:t>
            </a:r>
            <a:r>
              <a:rPr kumimoji="1" lang="ko-KR" altLang="en-US" sz="2000" dirty="0" smtClean="0"/>
              <a:t> 메서드가 </a:t>
            </a:r>
            <a:r>
              <a:rPr kumimoji="1" lang="en-US" altLang="ko-KR" sz="2000" dirty="0" err="1" smtClean="0"/>
              <a:t>ExecutorService</a:t>
            </a:r>
            <a:r>
              <a:rPr kumimoji="1" lang="en-US" altLang="ko-KR" sz="2000" dirty="0" smtClean="0"/>
              <a:t> </a:t>
            </a:r>
            <a:r>
              <a:rPr kumimoji="1" lang="ko-KR" altLang="en-US" sz="2000" dirty="0" smtClean="0"/>
              <a:t>객체를 돌려준다</a:t>
            </a:r>
            <a:r>
              <a:rPr kumimoji="1" lang="en-US" altLang="ko-KR" sz="2000" dirty="0" smtClean="0"/>
              <a:t>.</a:t>
            </a:r>
            <a:r>
              <a:rPr kumimoji="1" lang="ko-KR" altLang="en-US" sz="2000" dirty="0" smtClean="0"/>
              <a:t> </a:t>
            </a:r>
            <a:endParaRPr kumimoji="1" lang="ko-KR" altLang="en-US" sz="2000" dirty="0"/>
          </a:p>
        </p:txBody>
      </p:sp>
      <p:sp>
        <p:nvSpPr>
          <p:cNvPr id="7" name="TextBox 1"/>
          <p:cNvSpPr txBox="1"/>
          <p:nvPr/>
        </p:nvSpPr>
        <p:spPr>
          <a:xfrm>
            <a:off x="838200" y="4434039"/>
            <a:ext cx="9697278" cy="1081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ko-KR" altLang="en-US" sz="2000" dirty="0" smtClean="0"/>
              <a:t>태스크를 제출</a:t>
            </a:r>
            <a:r>
              <a:rPr kumimoji="1" lang="en-US" altLang="ko-KR" sz="2000" dirty="0" smtClean="0"/>
              <a:t>(submit)</a:t>
            </a:r>
            <a:r>
              <a:rPr kumimoji="1" lang="ko-KR" altLang="en-US" sz="2000" dirty="0" smtClean="0"/>
              <a:t>하면 퓨처</a:t>
            </a:r>
            <a:r>
              <a:rPr kumimoji="1" lang="en-US" altLang="ko-KR" sz="2000" dirty="0" smtClean="0"/>
              <a:t>(future)</a:t>
            </a:r>
            <a:r>
              <a:rPr kumimoji="1" lang="ko-KR" altLang="en-US" sz="2000" dirty="0" smtClean="0"/>
              <a:t>를 얻게 되는데</a:t>
            </a:r>
            <a:r>
              <a:rPr kumimoji="1" lang="en-US" altLang="ko-KR" sz="2000" dirty="0" smtClean="0"/>
              <a:t>,</a:t>
            </a:r>
            <a:r>
              <a:rPr kumimoji="1" lang="ko-KR" altLang="en-US" sz="2000" dirty="0" smtClean="0"/>
              <a:t> </a:t>
            </a:r>
            <a:r>
              <a:rPr kumimoji="1" lang="en-US" altLang="ko-KR" sz="2000" dirty="0" smtClean="0"/>
              <a:t/>
            </a:r>
            <a:br>
              <a:rPr kumimoji="1" lang="en-US" altLang="ko-KR" sz="2000" dirty="0" smtClean="0"/>
            </a:br>
            <a:r>
              <a:rPr kumimoji="1" lang="ko-KR" altLang="en-US" sz="2000" dirty="0" smtClean="0"/>
              <a:t>퓨처 객체는 언젠간 결제를 얻게 되는 계산을 표현한다</a:t>
            </a:r>
            <a:r>
              <a:rPr kumimoji="1" lang="en-US" altLang="ko-KR" sz="2000" dirty="0" smtClean="0"/>
              <a:t>.</a:t>
            </a:r>
            <a:endParaRPr kumimoji="1"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0190"/>
            <a:ext cx="9572940" cy="140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0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946342"/>
            <a:ext cx="9943756" cy="5379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en-US" altLang="ko-KR" sz="2000" dirty="0" smtClean="0"/>
              <a:t>Future </a:t>
            </a:r>
            <a:r>
              <a:rPr kumimoji="1" lang="ko-KR" altLang="en-US" sz="2000" dirty="0" smtClean="0"/>
              <a:t>인터페이스의 메서드</a:t>
            </a:r>
            <a:endParaRPr kumimoji="1" lang="ko-KR" altLang="en-US" sz="2000" dirty="0"/>
          </a:p>
        </p:txBody>
      </p:sp>
      <p:sp>
        <p:nvSpPr>
          <p:cNvPr id="7" name="TextBox 1"/>
          <p:cNvSpPr txBox="1"/>
          <p:nvPr/>
        </p:nvSpPr>
        <p:spPr>
          <a:xfrm>
            <a:off x="841350" y="4098719"/>
            <a:ext cx="9697278" cy="15467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ko-KR" sz="2000" dirty="0" smtClean="0"/>
              <a:t>get </a:t>
            </a:r>
            <a:r>
              <a:rPr kumimoji="1" lang="ko-KR" altLang="en-US" sz="2000" dirty="0" smtClean="0"/>
              <a:t>메서드 </a:t>
            </a:r>
            <a:r>
              <a:rPr kumimoji="1" lang="en-US" altLang="ko-KR" sz="2000" dirty="0" smtClean="0"/>
              <a:t>:</a:t>
            </a:r>
            <a:r>
              <a:rPr kumimoji="1" lang="ko-KR" altLang="en-US" sz="2000" dirty="0" smtClean="0"/>
              <a:t> 결과를 얻거나 타임아웃에 이를 때까지 대기한다</a:t>
            </a:r>
            <a:r>
              <a:rPr kumimoji="1" lang="en-US" altLang="ko-KR" sz="20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en-US" altLang="ko-KR" sz="2000" dirty="0" smtClean="0"/>
              <a:t>cancel </a:t>
            </a:r>
            <a:r>
              <a:rPr kumimoji="1" lang="ko-KR" altLang="en-US" sz="2000" dirty="0" smtClean="0"/>
              <a:t>메서드 </a:t>
            </a:r>
            <a:r>
              <a:rPr kumimoji="1" lang="en-US" altLang="ko-KR" sz="2000" dirty="0" smtClean="0"/>
              <a:t>:</a:t>
            </a:r>
            <a:r>
              <a:rPr kumimoji="1" lang="ko-KR" altLang="en-US" sz="2000" dirty="0" smtClean="0"/>
              <a:t> 태스크 취소를 시도한다</a:t>
            </a:r>
            <a:r>
              <a:rPr kumimoji="1" lang="en-US" altLang="ko-KR" sz="2000" dirty="0" smtClean="0"/>
              <a:t>.</a:t>
            </a:r>
            <a:r>
              <a:rPr kumimoji="1" lang="ko-KR" altLang="en-US" sz="2000" dirty="0" smtClean="0"/>
              <a:t> </a:t>
            </a:r>
            <a:endParaRPr kumimoji="1" lang="en-US" altLang="ko-KR" sz="2000" dirty="0" smtClean="0"/>
          </a:p>
          <a:p>
            <a:pPr marL="800100" lvl="1" indent="-342900">
              <a:buFont typeface="Arial" charset="0"/>
              <a:buChar char="•"/>
            </a:pPr>
            <a:r>
              <a:rPr kumimoji="1" lang="ko-KR" altLang="en-US" sz="2000" dirty="0" smtClean="0"/>
              <a:t>태스트가 아직 실행중이 아니면 해당 태스크는 스케줄링되지 않는다</a:t>
            </a:r>
            <a:r>
              <a:rPr kumimoji="1" lang="en-US" altLang="ko-KR" sz="2000" dirty="0" smtClean="0"/>
              <a:t>.</a:t>
            </a:r>
          </a:p>
          <a:p>
            <a:pPr marL="800100" lvl="1" indent="-342900">
              <a:buFont typeface="Arial" charset="0"/>
              <a:buChar char="•"/>
            </a:pPr>
            <a:r>
              <a:rPr kumimoji="1" lang="ko-KR" altLang="en-US" sz="2000" dirty="0" smtClean="0"/>
              <a:t>태스크가 이미 실행 중이고</a:t>
            </a:r>
            <a:r>
              <a:rPr kumimoji="1" lang="en-US" altLang="ko-KR" sz="2000" dirty="0" smtClean="0"/>
              <a:t>,</a:t>
            </a:r>
            <a:r>
              <a:rPr kumimoji="1" lang="ko-KR" altLang="en-US" sz="2000" dirty="0" smtClean="0"/>
              <a:t>  </a:t>
            </a:r>
            <a:r>
              <a:rPr kumimoji="1" lang="en-US" altLang="ko-KR" sz="2000" dirty="0" err="1" smtClean="0"/>
              <a:t>mayInterruptIfRunning</a:t>
            </a:r>
            <a:r>
              <a:rPr kumimoji="1" lang="en-US" altLang="ko-KR" sz="2000" dirty="0" smtClean="0"/>
              <a:t> </a:t>
            </a:r>
            <a:r>
              <a:rPr kumimoji="1" lang="ko-KR" altLang="en-US" sz="2000" dirty="0" smtClean="0"/>
              <a:t>이 </a:t>
            </a:r>
            <a:r>
              <a:rPr kumimoji="1" lang="en-US" altLang="ko-KR" sz="2000" dirty="0" smtClean="0"/>
              <a:t>true</a:t>
            </a:r>
            <a:r>
              <a:rPr kumimoji="1" lang="ko-KR" altLang="en-US" sz="2000" dirty="0" smtClean="0"/>
              <a:t>면 해당 태스크를 실행하는 스레드가 인터럽트된다</a:t>
            </a:r>
            <a:r>
              <a:rPr kumimoji="1" lang="en-US" altLang="ko-KR" sz="20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en-US" altLang="ko-KR" sz="2000" dirty="0" err="1" smtClean="0"/>
              <a:t>isCanncelled</a:t>
            </a:r>
            <a:r>
              <a:rPr kumimoji="1" lang="en-US" altLang="ko-KR" sz="2000" dirty="0" smtClean="0"/>
              <a:t>() </a:t>
            </a:r>
            <a:r>
              <a:rPr kumimoji="1" lang="ko-KR" altLang="en-US" sz="2000" dirty="0" smtClean="0"/>
              <a:t>메서드 </a:t>
            </a:r>
            <a:r>
              <a:rPr kumimoji="1" lang="en-US" altLang="ko-KR" sz="2000" dirty="0" smtClean="0"/>
              <a:t>:</a:t>
            </a:r>
            <a:r>
              <a:rPr kumimoji="1" lang="ko-KR" altLang="en-US" sz="2000" dirty="0" smtClean="0"/>
              <a:t> 해당 태스크가 </a:t>
            </a:r>
            <a:r>
              <a:rPr kumimoji="1" lang="en-US" altLang="ko-KR" sz="2000" dirty="0" smtClean="0"/>
              <a:t>cancel </a:t>
            </a:r>
            <a:r>
              <a:rPr kumimoji="1" lang="ko-KR" altLang="en-US" sz="2000" dirty="0" smtClean="0"/>
              <a:t>되었는지 조회한다</a:t>
            </a:r>
            <a:r>
              <a:rPr kumimoji="1" lang="en-US" altLang="ko-KR" sz="20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en-US" altLang="ko-KR" sz="2000" dirty="0" err="1" smtClean="0"/>
              <a:t>isDone</a:t>
            </a:r>
            <a:r>
              <a:rPr kumimoji="1" lang="en-US" altLang="ko-KR" sz="2000" dirty="0" smtClean="0"/>
              <a:t> </a:t>
            </a:r>
            <a:r>
              <a:rPr kumimoji="1" lang="ko-KR" altLang="en-US" sz="2000" dirty="0" smtClean="0"/>
              <a:t>메서드 </a:t>
            </a:r>
            <a:r>
              <a:rPr kumimoji="1" lang="en-US" altLang="ko-KR" sz="2000" dirty="0" smtClean="0"/>
              <a:t>:</a:t>
            </a:r>
            <a:r>
              <a:rPr kumimoji="1" lang="ko-KR" altLang="en-US" sz="2000" dirty="0" smtClean="0"/>
              <a:t> 해당 태스크가 </a:t>
            </a:r>
            <a:r>
              <a:rPr kumimoji="1" lang="en-US" altLang="ko-KR" sz="2000" dirty="0" smtClean="0"/>
              <a:t>Done </a:t>
            </a:r>
            <a:r>
              <a:rPr kumimoji="1" lang="ko-KR" altLang="en-US" sz="2000" dirty="0" smtClean="0"/>
              <a:t>되었는지 조회한다</a:t>
            </a:r>
            <a:r>
              <a:rPr kumimoji="1" lang="en-US" altLang="ko-KR" sz="2000" dirty="0" smtClean="0"/>
              <a:t>.</a:t>
            </a:r>
            <a:endParaRPr kumimoji="1"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4243"/>
            <a:ext cx="9479280" cy="24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3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목차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병렬과 병행과 동시성의 차이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스레드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병행 태스크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프로세스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456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588533"/>
            <a:ext cx="9943756" cy="5379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en-US" altLang="ko-KR" sz="2000" dirty="0" err="1" smtClean="0"/>
              <a:t>invokeAll</a:t>
            </a:r>
            <a:r>
              <a:rPr kumimoji="1" lang="en-US" altLang="ko-KR" sz="2000" dirty="0" smtClean="0"/>
              <a:t> </a:t>
            </a:r>
            <a:r>
              <a:rPr kumimoji="1" lang="ko-KR" altLang="en-US" sz="2000" dirty="0" smtClean="0"/>
              <a:t>메서드를 사용하여 </a:t>
            </a:r>
            <a:r>
              <a:rPr kumimoji="1" lang="en-US" altLang="ko-KR" sz="2000" dirty="0" smtClean="0"/>
              <a:t>Callable </a:t>
            </a:r>
            <a:r>
              <a:rPr kumimoji="1" lang="ko-KR" altLang="en-US" sz="2000" dirty="0" smtClean="0"/>
              <a:t>인스턴스의 </a:t>
            </a:r>
            <a:r>
              <a:rPr kumimoji="1" lang="en-US" altLang="ko-KR" sz="2000" dirty="0" smtClean="0"/>
              <a:t>Collection</a:t>
            </a:r>
            <a:r>
              <a:rPr kumimoji="1" lang="ko-KR" altLang="en-US" sz="2000" dirty="0" smtClean="0"/>
              <a:t>을 전달하여 </a:t>
            </a:r>
            <a:endParaRPr kumimoji="1" lang="en-US" altLang="ko-KR" sz="2000" dirty="0" smtClean="0"/>
          </a:p>
          <a:p>
            <a:r>
              <a:rPr kumimoji="1" lang="ko-KR" altLang="en-US" sz="2000" dirty="0" smtClean="0"/>
              <a:t>한번에 태스크를 제출</a:t>
            </a:r>
            <a:endParaRPr kumimoji="1" lang="ko-KR" altLang="en-US" sz="2000" dirty="0"/>
          </a:p>
        </p:txBody>
      </p:sp>
      <p:sp>
        <p:nvSpPr>
          <p:cNvPr id="7" name="TextBox 1"/>
          <p:cNvSpPr txBox="1"/>
          <p:nvPr/>
        </p:nvSpPr>
        <p:spPr>
          <a:xfrm>
            <a:off x="838200" y="5649223"/>
            <a:ext cx="9697278" cy="6853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ko-KR" altLang="en-US" sz="2000" dirty="0" smtClean="0"/>
              <a:t>타임아웃을 파라미터로 받아서 해당 시간동안 완료 되지 않는 태스크를 취소하는 형태도 가능</a:t>
            </a:r>
            <a:r>
              <a:rPr kumimoji="1" lang="en-US" altLang="ko-KR" sz="20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6" y="1382054"/>
            <a:ext cx="9433560" cy="41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1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8</a:t>
            </a:r>
            <a:r>
              <a:rPr lang="en-US" altLang="ko-KR" b="1" dirty="0" smtClean="0"/>
              <a:t>.</a:t>
            </a:r>
            <a:r>
              <a:rPr lang="ko-KR" altLang="en-US" b="1" dirty="0" smtClean="0"/>
              <a:t> 프로세스</a:t>
            </a:r>
            <a:endParaRPr kumimoji="1" lang="ko-KR" altLang="en-US" b="1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38200" y="1573272"/>
            <a:ext cx="10515600" cy="245538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다른 프로그램을 실행해야 할 때</a:t>
            </a:r>
            <a:endParaRPr lang="en-US" altLang="ko-KR" sz="1600" dirty="0" smtClean="0"/>
          </a:p>
          <a:p>
            <a:pPr lvl="1">
              <a:lnSpc>
                <a:spcPct val="120000"/>
              </a:lnSpc>
            </a:pPr>
            <a:r>
              <a:rPr lang="en-US" altLang="ko-KR" sz="2000" dirty="0" err="1" smtClean="0"/>
              <a:t>Runtime.exec</a:t>
            </a:r>
            <a:r>
              <a:rPr lang="en-US" altLang="ko-KR" sz="2000" dirty="0" smtClean="0"/>
              <a:t>() : java 5</a:t>
            </a:r>
            <a:r>
              <a:rPr lang="ko-KR" altLang="en-US" sz="2000" dirty="0" smtClean="0"/>
              <a:t> 이전에 사용</a:t>
            </a:r>
            <a:r>
              <a:rPr lang="en-US" altLang="ko-KR" sz="2000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sz="2000" dirty="0" smtClean="0"/>
              <a:t>Process : </a:t>
            </a:r>
            <a:r>
              <a:rPr lang="ko-KR" altLang="en-US" sz="2000" dirty="0" smtClean="0"/>
              <a:t>별도의 운영체제 프로세스에서 실행하고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표준 입력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표준 출력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표준 오류 스트림과 상호작용</a:t>
            </a:r>
            <a:endParaRPr lang="en-US" altLang="ko-KR" sz="2000" dirty="0" smtClean="0"/>
          </a:p>
          <a:p>
            <a:pPr lvl="1">
              <a:lnSpc>
                <a:spcPct val="120000"/>
              </a:lnSpc>
            </a:pPr>
            <a:r>
              <a:rPr lang="en-US" altLang="ko-KR" sz="2000" dirty="0" err="1" smtClean="0"/>
              <a:t>ProcessBuilder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Process </a:t>
            </a:r>
            <a:r>
              <a:rPr lang="ko-KR" altLang="en-US" sz="2000" dirty="0" smtClean="0"/>
              <a:t>객체를 설정하는 기능을 제공</a:t>
            </a:r>
            <a:endParaRPr lang="en-US" altLang="ko-KR" dirty="0" smtClean="0"/>
          </a:p>
        </p:txBody>
      </p:sp>
      <p:sp>
        <p:nvSpPr>
          <p:cNvPr id="8" name="TextBox 1"/>
          <p:cNvSpPr txBox="1"/>
          <p:nvPr/>
        </p:nvSpPr>
        <p:spPr>
          <a:xfrm>
            <a:off x="838200" y="4524429"/>
            <a:ext cx="10134600" cy="5379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sz="2000" dirty="0" smtClean="0"/>
              <a:t>다른 프로그램을 실행할때 명령을 구성하는 </a:t>
            </a:r>
            <a:r>
              <a:rPr kumimoji="1" lang="en-US" altLang="ko-KR" sz="2000" dirty="0" smtClean="0"/>
              <a:t>List&lt;String&gt; </a:t>
            </a:r>
            <a:r>
              <a:rPr kumimoji="1" lang="ko-KR" altLang="en-US" sz="2000" dirty="0" smtClean="0"/>
              <a:t>이나 문자열을 전달하면 된다</a:t>
            </a:r>
            <a:r>
              <a:rPr kumimoji="1" lang="en-US" altLang="ko-KR" sz="2000" dirty="0" smtClean="0"/>
              <a:t>.</a:t>
            </a:r>
            <a:endParaRPr kumimoji="1"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56315"/>
            <a:ext cx="917448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4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/>
          <p:cNvSpPr txBox="1"/>
          <p:nvPr/>
        </p:nvSpPr>
        <p:spPr>
          <a:xfrm>
            <a:off x="838200" y="986099"/>
            <a:ext cx="10134600" cy="5379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sz="2000" dirty="0" smtClean="0"/>
              <a:t>다른 프로그램을 실행할때 명령을 구성하는 </a:t>
            </a:r>
            <a:r>
              <a:rPr kumimoji="1" lang="en-US" altLang="ko-KR" sz="2000" dirty="0" smtClean="0"/>
              <a:t>List&lt;String&gt; </a:t>
            </a:r>
            <a:r>
              <a:rPr kumimoji="1" lang="ko-KR" altLang="en-US" sz="2000" dirty="0" smtClean="0"/>
              <a:t>이나 문자열을 전달하면 된다</a:t>
            </a:r>
            <a:r>
              <a:rPr kumimoji="1" lang="en-US" altLang="ko-KR" sz="2000" dirty="0" smtClean="0"/>
              <a:t>.</a:t>
            </a:r>
            <a:endParaRPr kumimoji="1"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7985"/>
            <a:ext cx="9174480" cy="1371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06579"/>
            <a:ext cx="7620000" cy="5969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17605"/>
            <a:ext cx="7594600" cy="1143000"/>
          </a:xfrm>
          <a:prstGeom prst="rect">
            <a:avLst/>
          </a:prstGeom>
        </p:spPr>
      </p:pic>
      <p:sp>
        <p:nvSpPr>
          <p:cNvPr id="10" name="TextBox 1"/>
          <p:cNvSpPr txBox="1"/>
          <p:nvPr/>
        </p:nvSpPr>
        <p:spPr>
          <a:xfrm>
            <a:off x="838200" y="4602604"/>
            <a:ext cx="10134600" cy="5379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sz="2000" dirty="0" smtClean="0"/>
              <a:t>프로세스의 표준 입력</a:t>
            </a:r>
            <a:r>
              <a:rPr kumimoji="1" lang="en-US" altLang="ko-KR" sz="2000" dirty="0" smtClean="0"/>
              <a:t>,</a:t>
            </a:r>
            <a:r>
              <a:rPr kumimoji="1" lang="ko-KR" altLang="en-US" sz="2000" dirty="0" smtClean="0"/>
              <a:t> 표준 출력</a:t>
            </a:r>
            <a:r>
              <a:rPr kumimoji="1" lang="en-US" altLang="ko-KR" sz="2000" dirty="0" smtClean="0"/>
              <a:t>,</a:t>
            </a:r>
            <a:r>
              <a:rPr kumimoji="1" lang="ko-KR" altLang="en-US" sz="2000" dirty="0" smtClean="0"/>
              <a:t> 표준오류 스트림을 가져온다</a:t>
            </a:r>
            <a:r>
              <a:rPr kumimoji="1" lang="en-US" altLang="ko-KR" sz="2000" dirty="0" smtClean="0"/>
              <a:t>.</a:t>
            </a:r>
            <a:endParaRPr kumimoji="1" lang="ko-KR" altLang="en-US" sz="2000" dirty="0"/>
          </a:p>
        </p:txBody>
      </p:sp>
      <p:sp>
        <p:nvSpPr>
          <p:cNvPr id="11" name="TextBox 1"/>
          <p:cNvSpPr txBox="1"/>
          <p:nvPr/>
        </p:nvSpPr>
        <p:spPr>
          <a:xfrm>
            <a:off x="838200" y="3158192"/>
            <a:ext cx="10134600" cy="5379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sz="2000" dirty="0" smtClean="0"/>
              <a:t>작업 디렉토리를 변경한다</a:t>
            </a:r>
            <a:r>
              <a:rPr kumimoji="1" lang="en-US" altLang="ko-KR" sz="2000" dirty="0" smtClean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0140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904461" y="2856534"/>
            <a:ext cx="10515600" cy="1325563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https://github.com/redrebel/TIL/tree/master/language/java</a:t>
            </a:r>
            <a:br>
              <a:rPr lang="ko-KR" altLang="en-US" sz="2800" dirty="0"/>
            </a:b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4414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</a:t>
            </a:r>
            <a:r>
              <a:rPr lang="ko-KR" altLang="en-US" b="1" dirty="0" smtClean="0"/>
              <a:t> 병렬과 병행의 차이</a:t>
            </a:r>
            <a:endParaRPr kumimoji="1" lang="ko-KR" altLang="en-US" b="1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38200" y="4509655"/>
            <a:ext cx="10515600" cy="166730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병행</a:t>
            </a:r>
            <a:r>
              <a:rPr lang="en-US" altLang="ko-KR" dirty="0"/>
              <a:t>(Concurrent) </a:t>
            </a:r>
            <a:r>
              <a:rPr lang="ko-KR" altLang="en-US" dirty="0"/>
              <a:t>프로그래밍은 쉽게 말해 멀티스레드 프로그래밍이다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병렬</a:t>
            </a:r>
            <a:r>
              <a:rPr lang="en-US" altLang="ko-KR" dirty="0"/>
              <a:t>(Parallel) </a:t>
            </a:r>
            <a:r>
              <a:rPr lang="ko-KR" altLang="en-US" dirty="0"/>
              <a:t>프로그래밍은 </a:t>
            </a:r>
            <a:r>
              <a:rPr lang="en-US" altLang="ko-KR" dirty="0"/>
              <a:t>MPI, </a:t>
            </a:r>
            <a:r>
              <a:rPr lang="en-US" altLang="ko-KR" dirty="0" err="1"/>
              <a:t>OpenMP</a:t>
            </a:r>
            <a:r>
              <a:rPr lang="en-US" altLang="ko-KR" dirty="0"/>
              <a:t>, CUDA </a:t>
            </a:r>
            <a:r>
              <a:rPr lang="ko-KR" altLang="en-US" dirty="0"/>
              <a:t>와 같은 라이브러리를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활용한 </a:t>
            </a:r>
            <a:r>
              <a:rPr lang="ko-KR" altLang="en-US" dirty="0"/>
              <a:t>멀티코어 프로그래밍이다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96" y="1467677"/>
            <a:ext cx="7132430" cy="264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4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473200" y="628650"/>
            <a:ext cx="9245600" cy="5600700"/>
            <a:chOff x="1473200" y="628650"/>
            <a:chExt cx="9245600" cy="56007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3200" y="628650"/>
              <a:ext cx="9245600" cy="56007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473200" y="5860018"/>
              <a:ext cx="31013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/>
                <a:t>http://palpit.tistory.com/728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48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08150" y="1181100"/>
            <a:ext cx="8775700" cy="4680466"/>
            <a:chOff x="1708150" y="1181100"/>
            <a:chExt cx="8775700" cy="468046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8150" y="1181100"/>
              <a:ext cx="8775700" cy="44958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949695" y="5492234"/>
              <a:ext cx="40425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/>
                <a:t>http://www.gamedevforever.com/291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78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2.</a:t>
            </a:r>
            <a:r>
              <a:rPr lang="ko-KR" altLang="en-US" b="1" dirty="0" smtClean="0"/>
              <a:t> 스레드</a:t>
            </a:r>
            <a:endParaRPr kumimoji="1" lang="ko-KR" altLang="en-US" b="1" dirty="0"/>
          </a:p>
        </p:txBody>
      </p:sp>
      <p:sp>
        <p:nvSpPr>
          <p:cNvPr id="8" name="내용 개체 틀 6"/>
          <p:cNvSpPr txBox="1">
            <a:spLocks/>
          </p:cNvSpPr>
          <p:nvPr/>
        </p:nvSpPr>
        <p:spPr>
          <a:xfrm>
            <a:off x="838197" y="4262202"/>
            <a:ext cx="10515600" cy="53553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 smtClean="0"/>
              <a:t>2.1.</a:t>
            </a:r>
            <a:r>
              <a:rPr lang="ko-KR" altLang="en-US" sz="2400" dirty="0" smtClean="0"/>
              <a:t> 스레드 시작하기</a:t>
            </a:r>
            <a:endParaRPr lang="en-US" altLang="ko-KR" sz="24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4909258"/>
            <a:ext cx="10781131" cy="1401836"/>
          </a:xfrm>
          <a:prstGeom prst="rect">
            <a:avLst/>
          </a:prstGeom>
        </p:spPr>
      </p:pic>
      <p:sp>
        <p:nvSpPr>
          <p:cNvPr id="9" name="내용 개체 틀 6"/>
          <p:cNvSpPr txBox="1">
            <a:spLocks/>
          </p:cNvSpPr>
          <p:nvPr/>
        </p:nvSpPr>
        <p:spPr>
          <a:xfrm>
            <a:off x="838198" y="1562606"/>
            <a:ext cx="10515600" cy="53553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 smtClean="0"/>
              <a:t>2.1.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Runnable </a:t>
            </a:r>
            <a:r>
              <a:rPr lang="ko-KR" altLang="en-US" sz="2400" dirty="0" smtClean="0"/>
              <a:t>인터페이스</a:t>
            </a:r>
            <a:endParaRPr lang="en-US" altLang="ko-KR" sz="2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98137"/>
            <a:ext cx="9414364" cy="17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2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6"/>
          <p:cNvSpPr txBox="1">
            <a:spLocks/>
          </p:cNvSpPr>
          <p:nvPr/>
        </p:nvSpPr>
        <p:spPr>
          <a:xfrm>
            <a:off x="838200" y="811662"/>
            <a:ext cx="10515600" cy="53553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 smtClean="0"/>
              <a:t>2.3.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Sleep() </a:t>
            </a:r>
            <a:r>
              <a:rPr lang="ko-KR" altLang="en-US" sz="2400" dirty="0" smtClean="0"/>
              <a:t>잠자기</a:t>
            </a:r>
            <a:r>
              <a:rPr lang="mr-IN" altLang="ko-KR" sz="2400" dirty="0" smtClean="0"/>
              <a:t>…</a:t>
            </a:r>
            <a:endParaRPr lang="en-US" altLang="ko-KR" sz="2400" dirty="0" smtClean="0"/>
          </a:p>
        </p:txBody>
      </p:sp>
      <p:sp>
        <p:nvSpPr>
          <p:cNvPr id="11" name="내용 개체 틀 6"/>
          <p:cNvSpPr txBox="1">
            <a:spLocks/>
          </p:cNvSpPr>
          <p:nvPr/>
        </p:nvSpPr>
        <p:spPr>
          <a:xfrm>
            <a:off x="838200" y="3526958"/>
            <a:ext cx="10515600" cy="53553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 smtClean="0"/>
              <a:t>2.4.</a:t>
            </a:r>
            <a:r>
              <a:rPr lang="ko-KR" altLang="en-US" sz="2400" dirty="0" smtClean="0"/>
              <a:t> 스레드가 종료될때까지 기다리기</a:t>
            </a:r>
            <a:endParaRPr lang="en-US" altLang="ko-KR" sz="2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108654"/>
            <a:ext cx="8597900" cy="660400"/>
          </a:xfrm>
          <a:prstGeom prst="rect">
            <a:avLst/>
          </a:prstGeom>
        </p:spPr>
      </p:pic>
      <p:sp>
        <p:nvSpPr>
          <p:cNvPr id="12" name="내용 개체 틀 6"/>
          <p:cNvSpPr>
            <a:spLocks noGrp="1"/>
          </p:cNvSpPr>
          <p:nvPr>
            <p:ph idx="1"/>
          </p:nvPr>
        </p:nvSpPr>
        <p:spPr>
          <a:xfrm>
            <a:off x="838200" y="5020550"/>
            <a:ext cx="10515600" cy="11564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/>
              <a:t>스레드는 </a:t>
            </a:r>
            <a:r>
              <a:rPr lang="en-US" altLang="ko-KR" sz="2000" dirty="0" smtClean="0"/>
              <a:t>run() </a:t>
            </a:r>
            <a:r>
              <a:rPr lang="ko-KR" altLang="en-US" sz="2000" dirty="0" smtClean="0"/>
              <a:t>메서드가 반환될때 종료된다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347193"/>
            <a:ext cx="82169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2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002780" y="63108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748" b="5512"/>
          <a:stretch/>
        </p:blipFill>
        <p:spPr>
          <a:xfrm>
            <a:off x="1524000" y="526207"/>
            <a:ext cx="9144000" cy="5400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24000" y="6033860"/>
            <a:ext cx="9478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http://www.slideserve.com/myra-snyder/visual-c-programming-tree-control-multithread</a:t>
            </a:r>
          </a:p>
        </p:txBody>
      </p:sp>
    </p:spTree>
    <p:extLst>
      <p:ext uri="{BB962C8B-B14F-4D97-AF65-F5344CB8AC3E}">
        <p14:creationId xmlns:p14="http://schemas.microsoft.com/office/powerpoint/2010/main" val="82933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6"/>
          <p:cNvSpPr txBox="1">
            <a:spLocks/>
          </p:cNvSpPr>
          <p:nvPr/>
        </p:nvSpPr>
        <p:spPr>
          <a:xfrm>
            <a:off x="838200" y="811662"/>
            <a:ext cx="10515600" cy="53553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 smtClean="0"/>
              <a:t>2.5.</a:t>
            </a:r>
            <a:r>
              <a:rPr lang="ko-KR" altLang="en-US" sz="2400" dirty="0" smtClean="0"/>
              <a:t> 스레드 로컬변수</a:t>
            </a:r>
            <a:endParaRPr lang="en-US" altLang="ko-KR" sz="2400" dirty="0" smtClean="0"/>
          </a:p>
        </p:txBody>
      </p:sp>
      <p:sp>
        <p:nvSpPr>
          <p:cNvPr id="12" name="내용 개체 틀 6"/>
          <p:cNvSpPr>
            <a:spLocks noGrp="1"/>
          </p:cNvSpPr>
          <p:nvPr>
            <p:ph idx="1"/>
          </p:nvPr>
        </p:nvSpPr>
        <p:spPr>
          <a:xfrm>
            <a:off x="838200" y="1347193"/>
            <a:ext cx="10515600" cy="11564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/>
              <a:t>스레드안에서만 사용되는 공유변수</a:t>
            </a:r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24815"/>
            <a:ext cx="8661400" cy="927100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838200" y="2240149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일반적인 정적변수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634888"/>
            <a:ext cx="8737600" cy="685800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838199" y="5420116"/>
            <a:ext cx="675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solidFill>
                  <a:srgbClr val="FF0000"/>
                </a:solidFill>
              </a:rPr>
              <a:t>두개 이상의 스레드에서 정적변수사용시 문제가 발생할 수 있음</a:t>
            </a:r>
            <a:r>
              <a:rPr kumimoji="1" lang="en-US" altLang="ko-KR" dirty="0" smtClean="0">
                <a:solidFill>
                  <a:srgbClr val="FF0000"/>
                </a:solidFill>
              </a:rPr>
              <a:t>.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838199" y="3417531"/>
            <a:ext cx="7347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NumberFormat.getCurrencyInstance</a:t>
            </a:r>
            <a:r>
              <a:rPr kumimoji="1" lang="en-US" altLang="ko-KR" dirty="0" smtClean="0"/>
              <a:t>() : </a:t>
            </a:r>
          </a:p>
          <a:p>
            <a:r>
              <a:rPr kumimoji="1" lang="ko-KR" altLang="en-US" dirty="0" smtClean="0"/>
              <a:t>   현재 지역의 화폐 양식을 나타내는 </a:t>
            </a:r>
            <a:r>
              <a:rPr kumimoji="1" lang="en-US" altLang="ko-KR" dirty="0" err="1" smtClean="0"/>
              <a:t>NumberFormat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객체를 반환</a:t>
            </a:r>
            <a:endParaRPr kumimoji="1" lang="en-US" altLang="ko-KR" dirty="0" smtClean="0"/>
          </a:p>
          <a:p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링크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http</a:t>
            </a:r>
            <a:r>
              <a:rPr kumimoji="1" lang="en-US" altLang="ko-KR" dirty="0"/>
              <a:t>://</a:t>
            </a:r>
            <a:r>
              <a:rPr kumimoji="1" lang="en-US" altLang="ko-KR" dirty="0" smtClean="0"/>
              <a:t>dreamzelkova.tistory.com/entry/JAVA-</a:t>
            </a:r>
            <a:r>
              <a:rPr kumimoji="1" lang="ko-KR" altLang="en-US" dirty="0" smtClean="0"/>
              <a:t>숫자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통화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클래스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96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13781</TotalTime>
  <Words>631</Words>
  <Application>Microsoft Macintosh PowerPoint</Application>
  <PresentationFormat>와이드스크린</PresentationFormat>
  <Paragraphs>107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Mangal</vt:lpstr>
      <vt:lpstr>Arial</vt:lpstr>
      <vt:lpstr>Office 테마</vt:lpstr>
      <vt:lpstr>Concurrent Programming</vt:lpstr>
      <vt:lpstr>목차</vt:lpstr>
      <vt:lpstr>1. 병렬과 병행의 차이</vt:lpstr>
      <vt:lpstr>PowerPoint 프레젠테이션</vt:lpstr>
      <vt:lpstr>PowerPoint 프레젠테이션</vt:lpstr>
      <vt:lpstr>2. 스레드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병행 태스크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8. 프로세스</vt:lpstr>
      <vt:lpstr>PowerPoint 프레젠테이션</vt:lpstr>
      <vt:lpstr>https://github.com/redrebel/TIL/tree/master/language/java 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Collection API</dc:title>
  <dc:creator>Taekhwan Kwon</dc:creator>
  <cp:lastModifiedBy>이정근</cp:lastModifiedBy>
  <cp:revision>217</cp:revision>
  <dcterms:created xsi:type="dcterms:W3CDTF">2017-03-27T16:31:18Z</dcterms:created>
  <dcterms:modified xsi:type="dcterms:W3CDTF">2017-05-22T00:04:14Z</dcterms:modified>
</cp:coreProperties>
</file>